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16"/>
  </p:notesMasterIdLst>
  <p:handoutMasterIdLst>
    <p:handoutMasterId r:id="rId17"/>
  </p:handoutMasterIdLst>
  <p:sldIdLst>
    <p:sldId id="256" r:id="rId2"/>
    <p:sldId id="268" r:id="rId3"/>
    <p:sldId id="257" r:id="rId4"/>
    <p:sldId id="258" r:id="rId5"/>
    <p:sldId id="264" r:id="rId6"/>
    <p:sldId id="260" r:id="rId7"/>
    <p:sldId id="259" r:id="rId8"/>
    <p:sldId id="261" r:id="rId9"/>
    <p:sldId id="270" r:id="rId10"/>
    <p:sldId id="271" r:id="rId11"/>
    <p:sldId id="263" r:id="rId12"/>
    <p:sldId id="266" r:id="rId13"/>
    <p:sldId id="262"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79273" autoAdjust="0"/>
  </p:normalViewPr>
  <p:slideViewPr>
    <p:cSldViewPr snapToGrid="0">
      <p:cViewPr varScale="1">
        <p:scale>
          <a:sx n="88" d="100"/>
          <a:sy n="88" d="100"/>
        </p:scale>
        <p:origin x="864" y="84"/>
      </p:cViewPr>
      <p:guideLst/>
    </p:cSldViewPr>
  </p:slideViewPr>
  <p:notesTextViewPr>
    <p:cViewPr>
      <p:scale>
        <a:sx n="1" d="1"/>
        <a:sy n="1" d="1"/>
      </p:scale>
      <p:origin x="0" y="0"/>
    </p:cViewPr>
  </p:notesTextViewPr>
  <p:notesViewPr>
    <p:cSldViewPr snapToGrid="0">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0A27AC-8768-4BD8-987D-461A6C2FFC54}" type="datetimeFigureOut">
              <a:rPr lang="en-US" smtClean="0"/>
              <a:t>1/27/2017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2046C5-673F-4FB9-91F2-09CE1F9665DF}" type="slidenum">
              <a:rPr lang="en-US" smtClean="0"/>
              <a:t>‹#›</a:t>
            </a:fld>
            <a:endParaRPr lang="en-US"/>
          </a:p>
        </p:txBody>
      </p:sp>
    </p:spTree>
    <p:extLst>
      <p:ext uri="{BB962C8B-B14F-4D97-AF65-F5344CB8AC3E}">
        <p14:creationId xmlns:p14="http://schemas.microsoft.com/office/powerpoint/2010/main" val="1749485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127AD-C984-4B4C-9332-A05FCA20A364}" type="datetimeFigureOut">
              <a:rPr lang="en-US" smtClean="0"/>
              <a:t>1/27/2017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91EAD5-B796-4266-86F5-E7D391F36023}" type="slidenum">
              <a:rPr lang="en-US" smtClean="0"/>
              <a:t>‹#›</a:t>
            </a:fld>
            <a:endParaRPr lang="en-US"/>
          </a:p>
        </p:txBody>
      </p:sp>
    </p:spTree>
    <p:extLst>
      <p:ext uri="{BB962C8B-B14F-4D97-AF65-F5344CB8AC3E}">
        <p14:creationId xmlns:p14="http://schemas.microsoft.com/office/powerpoint/2010/main" val="3817302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Kahoot</a:t>
            </a:r>
            <a:r>
              <a:rPr lang="en-US" dirty="0" smtClean="0"/>
              <a:t> Pre</a:t>
            </a:r>
            <a:r>
              <a:rPr lang="en-US" baseline="0" dirty="0" smtClean="0"/>
              <a:t> Quiz completed #suicide awareness </a:t>
            </a:r>
            <a:endParaRPr lang="en-US" dirty="0"/>
          </a:p>
        </p:txBody>
      </p:sp>
      <p:sp>
        <p:nvSpPr>
          <p:cNvPr id="4" name="Slide Number Placeholder 3"/>
          <p:cNvSpPr>
            <a:spLocks noGrp="1"/>
          </p:cNvSpPr>
          <p:nvPr>
            <p:ph type="sldNum" sz="quarter" idx="10"/>
          </p:nvPr>
        </p:nvSpPr>
        <p:spPr/>
        <p:txBody>
          <a:bodyPr/>
          <a:lstStyle/>
          <a:p>
            <a:fld id="{FF91EAD5-B796-4266-86F5-E7D391F36023}" type="slidenum">
              <a:rPr lang="en-US" smtClean="0"/>
              <a:t>1</a:t>
            </a:fld>
            <a:endParaRPr lang="en-US"/>
          </a:p>
        </p:txBody>
      </p:sp>
    </p:spTree>
    <p:extLst>
      <p:ext uri="{BB962C8B-B14F-4D97-AF65-F5344CB8AC3E}">
        <p14:creationId xmlns:p14="http://schemas.microsoft.com/office/powerpoint/2010/main" val="154001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13</a:t>
            </a:r>
            <a:r>
              <a:rPr lang="en-US" baseline="30000" dirty="0" smtClean="0"/>
              <a:t>th</a:t>
            </a:r>
            <a:r>
              <a:rPr lang="en-US" dirty="0" smtClean="0"/>
              <a:t> 2016 Governor</a:t>
            </a:r>
            <a:r>
              <a:rPr lang="en-US" baseline="0" dirty="0" smtClean="0"/>
              <a:t> Brownback signed into law the Jason Flatt Act.</a:t>
            </a:r>
          </a:p>
          <a:p>
            <a:r>
              <a:rPr lang="en-US" baseline="0" dirty="0" smtClean="0"/>
              <a:t>-requires BOE in each school district to provide suicide awareness and prevention programming to all school staff</a:t>
            </a:r>
          </a:p>
          <a:p>
            <a:r>
              <a:rPr lang="en-US" baseline="0" dirty="0" smtClean="0"/>
              <a:t>-also requires each school district to notify parents or legal guardians of students enrolled in the district that the training materials provided under such programming are available.  </a:t>
            </a:r>
            <a:endParaRPr lang="en-US" dirty="0" smtClean="0"/>
          </a:p>
          <a:p>
            <a:r>
              <a:rPr lang="en-US" dirty="0" smtClean="0"/>
              <a:t>“Suicide prevention education enables school professionals to identify warning signs, recognize</a:t>
            </a:r>
          </a:p>
          <a:p>
            <a:r>
              <a:rPr lang="en-US" dirty="0" smtClean="0"/>
              <a:t>elevated risk factors, learn basic do’s and don’ts in helping someone who may be struggling</a:t>
            </a:r>
          </a:p>
          <a:p>
            <a:r>
              <a:rPr lang="en-US" dirty="0" smtClean="0"/>
              <a:t>with thoughts of suicide.” -Kansas Mental Health Coalition</a:t>
            </a:r>
            <a:r>
              <a:rPr lang="en-US" baseline="0" dirty="0" smtClean="0"/>
              <a:t> 2016</a:t>
            </a:r>
            <a:endParaRPr lang="en-US" dirty="0"/>
          </a:p>
        </p:txBody>
      </p:sp>
      <p:sp>
        <p:nvSpPr>
          <p:cNvPr id="4" name="Slide Number Placeholder 3"/>
          <p:cNvSpPr>
            <a:spLocks noGrp="1"/>
          </p:cNvSpPr>
          <p:nvPr>
            <p:ph type="sldNum" sz="quarter" idx="10"/>
          </p:nvPr>
        </p:nvSpPr>
        <p:spPr/>
        <p:txBody>
          <a:bodyPr/>
          <a:lstStyle/>
          <a:p>
            <a:fld id="{FF91EAD5-B796-4266-86F5-E7D391F36023}" type="slidenum">
              <a:rPr lang="en-US" smtClean="0"/>
              <a:t>2</a:t>
            </a:fld>
            <a:endParaRPr lang="en-US"/>
          </a:p>
        </p:txBody>
      </p:sp>
    </p:spTree>
    <p:extLst>
      <p:ext uri="{BB962C8B-B14F-4D97-AF65-F5344CB8AC3E}">
        <p14:creationId xmlns:p14="http://schemas.microsoft.com/office/powerpoint/2010/main" val="421790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Suicide is a leading cause of death—and it's preventable</a:t>
            </a:r>
          </a:p>
          <a:p>
            <a:endParaRPr lang="en-US" dirty="0"/>
          </a:p>
        </p:txBody>
      </p:sp>
      <p:sp>
        <p:nvSpPr>
          <p:cNvPr id="4" name="Slide Number Placeholder 3"/>
          <p:cNvSpPr>
            <a:spLocks noGrp="1"/>
          </p:cNvSpPr>
          <p:nvPr>
            <p:ph type="sldNum" sz="quarter" idx="10"/>
          </p:nvPr>
        </p:nvSpPr>
        <p:spPr/>
        <p:txBody>
          <a:bodyPr/>
          <a:lstStyle/>
          <a:p>
            <a:fld id="{FF91EAD5-B796-4266-86F5-E7D391F36023}" type="slidenum">
              <a:rPr lang="en-US" smtClean="0"/>
              <a:t>3</a:t>
            </a:fld>
            <a:endParaRPr lang="en-US"/>
          </a:p>
        </p:txBody>
      </p:sp>
    </p:spTree>
    <p:extLst>
      <p:ext uri="{BB962C8B-B14F-4D97-AF65-F5344CB8AC3E}">
        <p14:creationId xmlns:p14="http://schemas.microsoft.com/office/powerpoint/2010/main" val="704020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Females</a:t>
            </a:r>
            <a:r>
              <a:rPr lang="en-US" b="0" baseline="0" dirty="0" smtClean="0"/>
              <a:t> 3x more likely to attempt.  Males 4x more likely to die from.</a:t>
            </a:r>
            <a:endParaRPr lang="en-US" b="0" dirty="0" smtClean="0"/>
          </a:p>
          <a:p>
            <a:r>
              <a:rPr lang="en-US" b="1" dirty="0" smtClean="0"/>
              <a:t>SUICIDE</a:t>
            </a:r>
            <a:r>
              <a:rPr lang="en-US" b="1" baseline="0" dirty="0" smtClean="0"/>
              <a:t> IS PREVENTABLE!</a:t>
            </a:r>
            <a:endParaRPr lang="en-US" b="1" dirty="0"/>
          </a:p>
        </p:txBody>
      </p:sp>
      <p:sp>
        <p:nvSpPr>
          <p:cNvPr id="4" name="Slide Number Placeholder 3"/>
          <p:cNvSpPr>
            <a:spLocks noGrp="1"/>
          </p:cNvSpPr>
          <p:nvPr>
            <p:ph type="sldNum" sz="quarter" idx="10"/>
          </p:nvPr>
        </p:nvSpPr>
        <p:spPr/>
        <p:txBody>
          <a:bodyPr/>
          <a:lstStyle/>
          <a:p>
            <a:fld id="{FF91EAD5-B796-4266-86F5-E7D391F36023}" type="slidenum">
              <a:rPr lang="en-US" smtClean="0"/>
              <a:t>4</a:t>
            </a:fld>
            <a:endParaRPr lang="en-US"/>
          </a:p>
        </p:txBody>
      </p:sp>
    </p:spTree>
    <p:extLst>
      <p:ext uri="{BB962C8B-B14F-4D97-AF65-F5344CB8AC3E}">
        <p14:creationId xmlns:p14="http://schemas.microsoft.com/office/powerpoint/2010/main" val="2000699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1EAD5-B796-4266-86F5-E7D391F36023}" type="slidenum">
              <a:rPr lang="en-US" smtClean="0"/>
              <a:t>5</a:t>
            </a:fld>
            <a:endParaRPr lang="en-US"/>
          </a:p>
        </p:txBody>
      </p:sp>
    </p:spTree>
    <p:extLst>
      <p:ext uri="{BB962C8B-B14F-4D97-AF65-F5344CB8AC3E}">
        <p14:creationId xmlns:p14="http://schemas.microsoft.com/office/powerpoint/2010/main" val="3956938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Statistics</a:t>
            </a:r>
            <a:r>
              <a:rPr lang="en-US" baseline="0" dirty="0" smtClean="0"/>
              <a:t> on youth suicide suggests that there are some behaviors and characteristics that should alert us to a possible elevated risk of suicidal thought.  Some of the most common risk factors are as follows:</a:t>
            </a:r>
          </a:p>
          <a:p>
            <a:pPr marL="228600" indent="-228600">
              <a:buFont typeface="+mj-lt"/>
              <a:buAutoNum type="arabicPeriod"/>
            </a:pPr>
            <a:r>
              <a:rPr lang="en-US" baseline="0" dirty="0" smtClean="0"/>
              <a:t>LGBTQ- targets of a great deal of discrimination, family rejection, harassment, bullying, violence and victimization, CDC finds LGB youth are 4x more likely to attempt suicide</a:t>
            </a:r>
          </a:p>
          <a:p>
            <a:pPr marL="228600" indent="-228600">
              <a:buFont typeface="+mj-lt"/>
              <a:buAutoNum type="arabicPeriod"/>
            </a:pPr>
            <a:r>
              <a:rPr lang="en-US" baseline="0" dirty="0" smtClean="0"/>
              <a:t>LD- struggle to perform in school is present daily.  Youth w/</a:t>
            </a:r>
            <a:r>
              <a:rPr lang="en-US" baseline="0" dirty="0" err="1" smtClean="0"/>
              <a:t>ld</a:t>
            </a:r>
            <a:r>
              <a:rPr lang="en-US" baseline="0" dirty="0" smtClean="0"/>
              <a:t> had twice the risk of emotional distress and females were at twice the risk of attempting suicide and for violence involvement</a:t>
            </a:r>
          </a:p>
          <a:p>
            <a:pPr marL="228600" indent="-228600">
              <a:buFont typeface="+mj-lt"/>
              <a:buAutoNum type="arabicPeriod"/>
            </a:pPr>
            <a:r>
              <a:rPr lang="en-US" baseline="0" dirty="0" smtClean="0"/>
              <a:t>Loners- lacking social/emotional support systems</a:t>
            </a:r>
          </a:p>
          <a:p>
            <a:pPr marL="228600" indent="-228600">
              <a:buFont typeface="+mj-lt"/>
              <a:buAutoNum type="arabicPeriod"/>
            </a:pPr>
            <a:r>
              <a:rPr lang="en-US" baseline="0" dirty="0" smtClean="0"/>
              <a:t>Low SE- Feelings of worthlessness, shame, self-hatred</a:t>
            </a:r>
          </a:p>
          <a:p>
            <a:pPr marL="228600" indent="-228600">
              <a:buFont typeface="+mj-lt"/>
              <a:buAutoNum type="arabicPeriod"/>
            </a:pPr>
            <a:r>
              <a:rPr lang="en-US" baseline="0" dirty="0" smtClean="0"/>
              <a:t>Mental DO- 90% of those who complete Suicide suffer from undiagnosed and treatable mental health DO- in particular depression, bi-polar disorder, substance use, psychotic do’s, anxiety, conduct, borderline personality disorder. *many of these youth are not receiving proper treatment </a:t>
            </a:r>
            <a:r>
              <a:rPr lang="en-US" baseline="0" dirty="0" smtClean="0">
                <a:sym typeface="Wingdings" panose="05000000000000000000" pitchFamily="2" charset="2"/>
              </a:rPr>
              <a:t></a:t>
            </a:r>
            <a:r>
              <a:rPr lang="en-US" baseline="0" dirty="0" smtClean="0"/>
              <a:t>refer to treatment</a:t>
            </a:r>
          </a:p>
          <a:p>
            <a:pPr marL="228600" indent="-228600">
              <a:buFont typeface="+mj-lt"/>
              <a:buAutoNum type="arabicPeriod"/>
            </a:pPr>
            <a:r>
              <a:rPr lang="en-US" baseline="0" dirty="0" smtClean="0"/>
              <a:t>Kids who have a friend or family member attempt or complete suicide are at a higher risk </a:t>
            </a:r>
          </a:p>
          <a:p>
            <a:pPr marL="228600" indent="-228600">
              <a:buFont typeface="+mj-lt"/>
              <a:buAutoNum type="arabicPeriod"/>
            </a:pPr>
            <a:r>
              <a:rPr lang="en-US" baseline="0" dirty="0" smtClean="0"/>
              <a:t>Out of home- juvenile justice and foster care increased risk</a:t>
            </a:r>
          </a:p>
          <a:p>
            <a:pPr marL="228600" indent="-228600">
              <a:buFont typeface="+mj-lt"/>
              <a:buAutoNum type="arabicPeriod"/>
            </a:pPr>
            <a:r>
              <a:rPr lang="en-US" baseline="0" dirty="0" smtClean="0"/>
              <a:t>Drugs- lowers inhibitions, impairs judgement and reasoning, worsens depression and anxiety– can significantly heighten the risk– associated with 50% of suicides </a:t>
            </a:r>
          </a:p>
          <a:p>
            <a:pPr marL="228600" indent="-228600">
              <a:buFont typeface="+mj-lt"/>
              <a:buAutoNum type="arabicPeriod"/>
            </a:pPr>
            <a:r>
              <a:rPr lang="en-US" baseline="0" dirty="0" smtClean="0"/>
              <a:t>Previous attempt- elevated risk, known predictor of suicide death.  *make sure these kids are getting appropriate follow up care. </a:t>
            </a:r>
            <a:r>
              <a:rPr lang="en-US" dirty="0" smtClean="0"/>
              <a:t>1/3</a:t>
            </a:r>
            <a:r>
              <a:rPr lang="en-US" baseline="0" dirty="0" smtClean="0"/>
              <a:t> suicides are not the individual’s first attempt.  During the first year following an attempt, the risk for completing suicide is increased by more than 100 percent. </a:t>
            </a:r>
          </a:p>
          <a:p>
            <a:pPr marL="228600" indent="-228600">
              <a:buFont typeface="+mj-lt"/>
              <a:buAutoNum type="arabicPeriod"/>
            </a:pPr>
            <a:endParaRPr lang="en-US" baseline="0" dirty="0" smtClean="0"/>
          </a:p>
          <a:p>
            <a:pPr marL="0" indent="0">
              <a:buFont typeface="+mj-lt"/>
              <a:buNone/>
            </a:pPr>
            <a:endParaRPr lang="en-US" baseline="0" dirty="0" smtClean="0"/>
          </a:p>
          <a:p>
            <a:pPr marL="0" indent="0">
              <a:buFont typeface="+mj-lt"/>
              <a:buNone/>
            </a:pPr>
            <a:endParaRPr lang="en-US" baseline="0" dirty="0" smtClean="0"/>
          </a:p>
          <a:p>
            <a:pPr marL="228600" indent="-228600">
              <a:buFont typeface="+mj-lt"/>
              <a:buAutoNum type="arabicPeriod"/>
            </a:pPr>
            <a:endParaRPr lang="en-US" baseline="0" dirty="0" smtClean="0"/>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FF91EAD5-B796-4266-86F5-E7D391F36023}" type="slidenum">
              <a:rPr lang="en-US" smtClean="0"/>
              <a:t>6</a:t>
            </a:fld>
            <a:endParaRPr lang="en-US"/>
          </a:p>
        </p:txBody>
      </p:sp>
    </p:spTree>
    <p:extLst>
      <p:ext uri="{BB962C8B-B14F-4D97-AF65-F5344CB8AC3E}">
        <p14:creationId xmlns:p14="http://schemas.microsoft.com/office/powerpoint/2010/main" val="228277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80% of completed suicides exhibited clear warning signs of their intentions.  This means that</a:t>
            </a:r>
            <a:r>
              <a:rPr lang="en-US" baseline="0" dirty="0" smtClean="0"/>
              <a:t> if we learn the signs and know how to respond, we have an opportunity to help.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“I’d be better off dead.” “I won’t be bothering you much longer.”  Suicide threats are not always verbal- text messages, social media.  </a:t>
            </a:r>
            <a:r>
              <a:rPr lang="en-US" dirty="0" smtClean="0"/>
              <a:t>People who talk about suicide, threaten suicide, or call suicide crisis lines are at a</a:t>
            </a:r>
            <a:r>
              <a:rPr lang="en-US" baseline="0" dirty="0" smtClean="0"/>
              <a:t> higher risk of attempting/completing</a:t>
            </a:r>
            <a:endParaRPr lang="en-US" dirty="0" smtClean="0"/>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Emotional stress may result in physical complaints: headaches, stomach aches, loss of energy, loss of appetite, insomnia, </a:t>
            </a:r>
            <a:r>
              <a:rPr lang="en-US" baseline="0" dirty="0" err="1" smtClean="0"/>
              <a:t>hyposomnia</a:t>
            </a:r>
            <a:r>
              <a:rPr lang="en-US" baseline="0" dirty="0" smtClean="0"/>
              <a:t>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Perceived burden</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Family history- knowing someone who has attempted or completed suicide</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Illness- chronic pain, chronic illness (especially one that is fatal)</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Taking excessive risks, being reckless</a:t>
            </a: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F91EAD5-B796-4266-86F5-E7D391F36023}" type="slidenum">
              <a:rPr lang="en-US" smtClean="0"/>
              <a:t>7</a:t>
            </a:fld>
            <a:endParaRPr lang="en-US"/>
          </a:p>
        </p:txBody>
      </p:sp>
    </p:spTree>
    <p:extLst>
      <p:ext uri="{BB962C8B-B14F-4D97-AF65-F5344CB8AC3E}">
        <p14:creationId xmlns:p14="http://schemas.microsoft.com/office/powerpoint/2010/main" val="1773966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a:t>
            </a:r>
            <a:r>
              <a:rPr lang="en-US" baseline="0" dirty="0" smtClean="0"/>
              <a:t> concerned about a student, it’s time to take action.  Here are some tips on the next steps to take:</a:t>
            </a:r>
            <a:endParaRPr lang="en-US" dirty="0"/>
          </a:p>
        </p:txBody>
      </p:sp>
      <p:sp>
        <p:nvSpPr>
          <p:cNvPr id="4" name="Slide Number Placeholder 3"/>
          <p:cNvSpPr>
            <a:spLocks noGrp="1"/>
          </p:cNvSpPr>
          <p:nvPr>
            <p:ph type="sldNum" sz="quarter" idx="10"/>
          </p:nvPr>
        </p:nvSpPr>
        <p:spPr/>
        <p:txBody>
          <a:bodyPr/>
          <a:lstStyle/>
          <a:p>
            <a:fld id="{FF91EAD5-B796-4266-86F5-E7D391F36023}" type="slidenum">
              <a:rPr lang="en-US" smtClean="0"/>
              <a:t>8</a:t>
            </a:fld>
            <a:endParaRPr lang="en-US"/>
          </a:p>
        </p:txBody>
      </p:sp>
    </p:spTree>
    <p:extLst>
      <p:ext uri="{BB962C8B-B14F-4D97-AF65-F5344CB8AC3E}">
        <p14:creationId xmlns:p14="http://schemas.microsoft.com/office/powerpoint/2010/main" val="1336130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We can help build resiliency and protect our</a:t>
            </a:r>
            <a:r>
              <a:rPr lang="en-US" sz="1200" b="0" i="0" kern="1200" baseline="0" dirty="0" smtClean="0">
                <a:solidFill>
                  <a:schemeClr val="tx1"/>
                </a:solidFill>
                <a:effectLst/>
                <a:latin typeface="+mn-lt"/>
                <a:ea typeface="+mn-ea"/>
                <a:cs typeface="+mn-cs"/>
              </a:rPr>
              <a:t> youth from suicide by helping them to develop skills sets in areas such as problem solving, conflict resolution, and impulse control… by fostering in them a sense of connectedness and belonging. </a:t>
            </a:r>
            <a:r>
              <a:rPr lang="en-US" sz="1200" b="0" i="0" kern="1200" baseline="0" smtClean="0">
                <a:solidFill>
                  <a:schemeClr val="tx1"/>
                </a:solidFill>
                <a:effectLst/>
                <a:latin typeface="+mn-lt"/>
                <a:ea typeface="+mn-ea"/>
                <a:cs typeface="+mn-cs"/>
              </a:rPr>
              <a:t>-</a:t>
            </a:r>
            <a:r>
              <a:rPr lang="en-US" u="sng" smtClean="0"/>
              <a:t>Strong </a:t>
            </a:r>
            <a:r>
              <a:rPr lang="en-US" u="sng" dirty="0" smtClean="0"/>
              <a:t>ties to family and community are among the most significant protective factors.</a:t>
            </a:r>
          </a:p>
          <a:p>
            <a:r>
              <a:rPr lang="en-US" sz="1200" b="0" i="0" kern="1200" baseline="0" dirty="0" smtClean="0">
                <a:solidFill>
                  <a:schemeClr val="tx1"/>
                </a:solidFill>
                <a:effectLst/>
                <a:latin typeface="+mn-lt"/>
                <a:ea typeface="+mn-ea"/>
                <a:cs typeface="+mn-cs"/>
              </a:rPr>
              <a:t> Not every child has a positive, strong connection with family: as a community and as a “school family” we can reach out support and connect with those kids.  </a:t>
            </a:r>
            <a:r>
              <a:rPr lang="en-US" sz="1200" b="0" i="0" kern="1200" dirty="0" smtClean="0">
                <a:solidFill>
                  <a:schemeClr val="tx1"/>
                </a:solidFill>
                <a:effectLst/>
                <a:latin typeface="+mn-lt"/>
                <a:ea typeface="+mn-ea"/>
                <a:cs typeface="+mn-cs"/>
              </a:rPr>
              <a:t>Protective factors buffer youth from suicidal thoughts and behavior,</a:t>
            </a:r>
            <a:r>
              <a:rPr lang="en-US" sz="1200" b="0" i="0" kern="1200" baseline="0" dirty="0" smtClean="0">
                <a:solidFill>
                  <a:schemeClr val="tx1"/>
                </a:solidFill>
                <a:effectLst/>
                <a:latin typeface="+mn-lt"/>
                <a:ea typeface="+mn-ea"/>
                <a:cs typeface="+mn-cs"/>
              </a:rPr>
              <a:t> improve academic achievement, increase positive behaviors, and decrease risky, dangerous, and antisocial behaviors.  </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Most effective efforts involve reducing risk factors while increasing protective factors</a:t>
            </a:r>
            <a:endParaRPr lang="en-US" dirty="0"/>
          </a:p>
        </p:txBody>
      </p:sp>
      <p:sp>
        <p:nvSpPr>
          <p:cNvPr id="4" name="Slide Number Placeholder 3"/>
          <p:cNvSpPr>
            <a:spLocks noGrp="1"/>
          </p:cNvSpPr>
          <p:nvPr>
            <p:ph type="sldNum" sz="quarter" idx="10"/>
          </p:nvPr>
        </p:nvSpPr>
        <p:spPr/>
        <p:txBody>
          <a:bodyPr/>
          <a:lstStyle/>
          <a:p>
            <a:fld id="{FF91EAD5-B796-4266-86F5-E7D391F36023}" type="slidenum">
              <a:rPr lang="en-US" smtClean="0"/>
              <a:t>11</a:t>
            </a:fld>
            <a:endParaRPr lang="en-US"/>
          </a:p>
        </p:txBody>
      </p:sp>
    </p:spTree>
    <p:extLst>
      <p:ext uri="{BB962C8B-B14F-4D97-AF65-F5344CB8AC3E}">
        <p14:creationId xmlns:p14="http://schemas.microsoft.com/office/powerpoint/2010/main" val="2304746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1/27/2017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7831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002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1/27/2017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361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1/27/2017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42330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1/27/2017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8149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7396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213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8323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1/27/2017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84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915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1/27/2017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972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130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222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208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8727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576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6562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1/27/2017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8885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ed.com/talks/rita_pierson_every_kid_needs_a_champion?language=en"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naswdc.org/practice/adolescent_health/shift/documents/information/SHIFT-Protectiv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dirty="0" smtClean="0"/>
              <a:t>Suicide Awareness and prevention</a:t>
            </a:r>
            <a:endParaRPr lang="en-US" sz="5400" dirty="0"/>
          </a:p>
        </p:txBody>
      </p:sp>
      <p:sp>
        <p:nvSpPr>
          <p:cNvPr id="3" name="Subtitle 2"/>
          <p:cNvSpPr>
            <a:spLocks noGrp="1"/>
          </p:cNvSpPr>
          <p:nvPr>
            <p:ph type="subTitle" idx="1"/>
          </p:nvPr>
        </p:nvSpPr>
        <p:spPr/>
        <p:txBody>
          <a:bodyPr>
            <a:normAutofit/>
          </a:bodyPr>
          <a:lstStyle/>
          <a:p>
            <a:pPr algn="ctr"/>
            <a:r>
              <a:rPr lang="en-US" sz="4000" i="1" dirty="0" smtClean="0"/>
              <a:t>“The Silent Epidemic”</a:t>
            </a:r>
            <a:endParaRPr lang="en-US" sz="4000" i="1" dirty="0"/>
          </a:p>
        </p:txBody>
      </p:sp>
    </p:spTree>
    <p:extLst>
      <p:ext uri="{BB962C8B-B14F-4D97-AF65-F5344CB8AC3E}">
        <p14:creationId xmlns:p14="http://schemas.microsoft.com/office/powerpoint/2010/main" val="3191086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46908"/>
            <a:ext cx="10820400" cy="4971777"/>
          </a:xfrm>
        </p:spPr>
        <p:txBody>
          <a:bodyPr>
            <a:normAutofit lnSpcReduction="10000"/>
          </a:bodyPr>
          <a:lstStyle/>
          <a:p>
            <a:pPr marL="0" indent="0">
              <a:buNone/>
            </a:pPr>
            <a:r>
              <a:rPr lang="en-US" b="1" dirty="0"/>
              <a:t>Steps of Action: </a:t>
            </a:r>
          </a:p>
          <a:p>
            <a:pPr marL="457200" indent="-457200">
              <a:buAutoNum type="arabicPeriod"/>
            </a:pPr>
            <a:r>
              <a:rPr lang="en-US" dirty="0" smtClean="0"/>
              <a:t>If </a:t>
            </a:r>
            <a:r>
              <a:rPr lang="en-US" dirty="0"/>
              <a:t>the student has threatened or has displayed a cluster of alarming warning signs, appears to have a plan, or is in imminent danger and requires intervention, the building administrator, counselor, and/or school psychologist will be contacted immediately</a:t>
            </a:r>
            <a:r>
              <a:rPr lang="en-US" dirty="0" smtClean="0"/>
              <a:t>. The following procedures are to be followed:</a:t>
            </a:r>
          </a:p>
          <a:p>
            <a:pPr marL="914400" lvl="1" indent="-457200">
              <a:buFont typeface="+mj-lt"/>
              <a:buAutoNum type="alphaUcPeriod"/>
            </a:pPr>
            <a:r>
              <a:rPr lang="en-US" dirty="0" smtClean="0"/>
              <a:t>Do not leave the student alone.</a:t>
            </a:r>
          </a:p>
          <a:p>
            <a:pPr marL="914400" lvl="1" indent="-457200">
              <a:buFont typeface="+mj-lt"/>
              <a:buAutoNum type="alphaUcPeriod"/>
            </a:pPr>
            <a:r>
              <a:rPr lang="en-US" dirty="0" smtClean="0"/>
              <a:t>Contact the student’s parent(s), guardian(s) or emergency contact(s).  It is recommended that a second person witness the call.</a:t>
            </a:r>
          </a:p>
          <a:p>
            <a:pPr marL="914400" lvl="1" indent="-457200">
              <a:buFont typeface="+mj-lt"/>
              <a:buAutoNum type="alphaUcPeriod"/>
            </a:pPr>
            <a:r>
              <a:rPr lang="en-US" dirty="0" smtClean="0"/>
              <a:t>Do not allow the student to go home unsupervised.  A parent/guardian or other adult must assume direct responsibility for the student in allowing him/her to leave school.</a:t>
            </a:r>
          </a:p>
          <a:p>
            <a:pPr marL="457200" lvl="0" indent="-457200">
              <a:buFont typeface="Arial" panose="020B0604020202020204" pitchFamily="34" charset="0"/>
              <a:buAutoNum type="arabicPeriod"/>
            </a:pPr>
            <a:r>
              <a:rPr lang="en-US" dirty="0" smtClean="0">
                <a:solidFill>
                  <a:prstClr val="black"/>
                </a:solidFill>
              </a:rPr>
              <a:t>Confidentiality shall be maintained throughout these procedures unless the safety of the student is at stake.</a:t>
            </a:r>
          </a:p>
          <a:p>
            <a:pPr marL="457200" lvl="0" indent="-457200">
              <a:buFont typeface="Arial" panose="020B0604020202020204" pitchFamily="34" charset="0"/>
              <a:buAutoNum type="arabicPeriod"/>
            </a:pPr>
            <a:r>
              <a:rPr lang="en-US" dirty="0" smtClean="0">
                <a:solidFill>
                  <a:prstClr val="black"/>
                </a:solidFill>
              </a:rPr>
              <a:t>The building administrator, counselor, or school psychologist will make a follow-up phone call to the parent(s) or guardian(s) the next day. </a:t>
            </a:r>
            <a:endParaRPr lang="en-US" dirty="0">
              <a:solidFill>
                <a:prstClr val="black"/>
              </a:solidFill>
            </a:endParaRPr>
          </a:p>
          <a:p>
            <a:pPr marL="914400" lvl="1" indent="-457200">
              <a:buFont typeface="+mj-lt"/>
              <a:buAutoNum type="alphaUcPeriod"/>
            </a:pPr>
            <a:endParaRPr lang="en-US" dirty="0"/>
          </a:p>
          <a:p>
            <a:endParaRPr lang="en-US" dirty="0"/>
          </a:p>
        </p:txBody>
      </p:sp>
    </p:spTree>
    <p:extLst>
      <p:ext uri="{BB962C8B-B14F-4D97-AF65-F5344CB8AC3E}">
        <p14:creationId xmlns:p14="http://schemas.microsoft.com/office/powerpoint/2010/main" val="2442646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Protective factors:</a:t>
            </a:r>
            <a:br>
              <a:rPr lang="en-US" dirty="0" smtClean="0"/>
            </a:br>
            <a:r>
              <a:rPr lang="en-US" sz="1600" dirty="0" smtClean="0"/>
              <a:t>“</a:t>
            </a:r>
            <a:r>
              <a:rPr lang="en-US" sz="1800" i="1" dirty="0" smtClean="0"/>
              <a:t>PROTECTIVE </a:t>
            </a:r>
            <a:r>
              <a:rPr lang="en-US" sz="1800" i="1" dirty="0"/>
              <a:t>FACTORS Are the building blocks for </a:t>
            </a:r>
            <a:r>
              <a:rPr lang="en-US" sz="1800" i="1" dirty="0" smtClean="0"/>
              <a:t>resilience</a:t>
            </a:r>
            <a:br>
              <a:rPr lang="en-US" sz="1800" i="1" dirty="0" smtClean="0"/>
            </a:br>
            <a:r>
              <a:rPr lang="en-US" sz="1800" i="1" dirty="0" smtClean="0"/>
              <a:t> </a:t>
            </a:r>
            <a:r>
              <a:rPr lang="en-US" sz="1800" i="1" dirty="0"/>
              <a:t>Protect and nurture adolescents in high risk situations </a:t>
            </a:r>
            <a:r>
              <a:rPr lang="en-US" sz="1800" i="1" dirty="0" smtClean="0"/>
              <a:t/>
            </a:r>
            <a:br>
              <a:rPr lang="en-US" sz="1800" i="1" dirty="0" smtClean="0"/>
            </a:br>
            <a:r>
              <a:rPr lang="en-US" sz="1800" i="1" dirty="0" smtClean="0"/>
              <a:t>Promote </a:t>
            </a:r>
            <a:r>
              <a:rPr lang="en-US" sz="1800" i="1" dirty="0"/>
              <a:t>well-being </a:t>
            </a:r>
            <a:r>
              <a:rPr lang="en-US" sz="1800" i="1" dirty="0" smtClean="0"/>
              <a:t/>
            </a:r>
            <a:br>
              <a:rPr lang="en-US" sz="1800" i="1" dirty="0" smtClean="0"/>
            </a:br>
            <a:r>
              <a:rPr lang="en-US" sz="1800" i="1" dirty="0" smtClean="0"/>
              <a:t>Reduce </a:t>
            </a:r>
            <a:r>
              <a:rPr lang="en-US" sz="1800" i="1" dirty="0"/>
              <a:t>the likelihood of teenage </a:t>
            </a:r>
            <a:r>
              <a:rPr lang="en-US" sz="1800" i="1" dirty="0" smtClean="0"/>
              <a:t>suicide”</a:t>
            </a:r>
            <a:br>
              <a:rPr lang="en-US" sz="1800" i="1" dirty="0" smtClean="0"/>
            </a:br>
            <a:r>
              <a:rPr lang="en-US" sz="1800" i="1" dirty="0" smtClean="0"/>
              <a:t>- The </a:t>
            </a:r>
            <a:r>
              <a:rPr lang="en-US" sz="1800" i="1" dirty="0" err="1" smtClean="0"/>
              <a:t>Nasw</a:t>
            </a:r>
            <a:r>
              <a:rPr lang="en-US" sz="1800" i="1" dirty="0" smtClean="0"/>
              <a:t> shift project</a:t>
            </a:r>
            <a:endParaRPr lang="en-US" sz="1800" i="1" dirty="0"/>
          </a:p>
        </p:txBody>
      </p:sp>
      <p:sp>
        <p:nvSpPr>
          <p:cNvPr id="3" name="Content Placeholder 2"/>
          <p:cNvSpPr>
            <a:spLocks noGrp="1"/>
          </p:cNvSpPr>
          <p:nvPr>
            <p:ph idx="1"/>
          </p:nvPr>
        </p:nvSpPr>
        <p:spPr/>
        <p:txBody>
          <a:bodyPr>
            <a:normAutofit fontScale="92500" lnSpcReduction="20000"/>
          </a:bodyPr>
          <a:lstStyle/>
          <a:p>
            <a:r>
              <a:rPr lang="en-US" dirty="0" smtClean="0"/>
              <a:t>Skills in problem solving</a:t>
            </a:r>
          </a:p>
          <a:p>
            <a:r>
              <a:rPr lang="en-US" dirty="0" smtClean="0"/>
              <a:t>Impulse control</a:t>
            </a:r>
          </a:p>
          <a:p>
            <a:r>
              <a:rPr lang="en-US" dirty="0" smtClean="0"/>
              <a:t>Conflict resolution skills</a:t>
            </a:r>
          </a:p>
          <a:p>
            <a:r>
              <a:rPr lang="en-US" dirty="0" smtClean="0"/>
              <a:t>Positive community and family connections </a:t>
            </a:r>
            <a:r>
              <a:rPr lang="en-US" dirty="0"/>
              <a:t>and support: </a:t>
            </a:r>
            <a:r>
              <a:rPr lang="en-US" u="sng" dirty="0" smtClean="0"/>
              <a:t>Strong ties to family and community are among </a:t>
            </a:r>
            <a:r>
              <a:rPr lang="en-US" u="sng" dirty="0"/>
              <a:t>the most significant protective factors.</a:t>
            </a:r>
            <a:endParaRPr lang="en-US" u="sng" dirty="0" smtClean="0"/>
          </a:p>
          <a:p>
            <a:r>
              <a:rPr lang="en-US" dirty="0" smtClean="0"/>
              <a:t>Support for help-seeking</a:t>
            </a:r>
          </a:p>
          <a:p>
            <a:r>
              <a:rPr lang="en-US" dirty="0" smtClean="0"/>
              <a:t>Access to effective mental health care</a:t>
            </a:r>
          </a:p>
          <a:p>
            <a:r>
              <a:rPr lang="en-US" dirty="0" smtClean="0"/>
              <a:t>Long term, community-based prevention and youth development promotion programs</a:t>
            </a:r>
          </a:p>
          <a:p>
            <a:r>
              <a:rPr lang="en-US" dirty="0" smtClean="0"/>
              <a:t>A sense of connectedness and belonging  </a:t>
            </a:r>
          </a:p>
          <a:p>
            <a:r>
              <a:rPr lang="en-US" dirty="0" smtClean="0"/>
              <a:t>Supportive peers</a:t>
            </a:r>
          </a:p>
          <a:p>
            <a:r>
              <a:rPr lang="en-US" dirty="0" smtClean="0"/>
              <a:t>Good health and access to healthcare </a:t>
            </a:r>
          </a:p>
          <a:p>
            <a:pPr marL="0" indent="0">
              <a:buNone/>
            </a:pPr>
            <a:endParaRPr lang="en-US" dirty="0"/>
          </a:p>
        </p:txBody>
      </p:sp>
    </p:spTree>
    <p:extLst>
      <p:ext uri="{BB962C8B-B14F-4D97-AF65-F5344CB8AC3E}">
        <p14:creationId xmlns:p14="http://schemas.microsoft.com/office/powerpoint/2010/main" val="1358957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t>
            </a:r>
            <a:r>
              <a:rPr lang="en-US" sz="3600" i="1" dirty="0" smtClean="0"/>
              <a:t>every child deserves a champion: an adult who will never give up on them, who understands the power of connection and insists they become the best they can possibly be.”</a:t>
            </a:r>
            <a:r>
              <a:rPr lang="en-US" i="1" dirty="0" smtClean="0"/>
              <a:t/>
            </a:r>
            <a:br>
              <a:rPr lang="en-US" i="1" dirty="0" smtClean="0"/>
            </a:br>
            <a:r>
              <a:rPr lang="en-US" sz="2700" i="1" dirty="0" smtClean="0"/>
              <a:t>-Rita Pierson, educator </a:t>
            </a:r>
            <a:endParaRPr lang="en-US" sz="2700" i="1" dirty="0"/>
          </a:p>
        </p:txBody>
      </p:sp>
      <p:sp>
        <p:nvSpPr>
          <p:cNvPr id="3" name="Text Placeholder 2"/>
          <p:cNvSpPr>
            <a:spLocks noGrp="1"/>
          </p:cNvSpPr>
          <p:nvPr>
            <p:ph type="body" idx="1"/>
          </p:nvPr>
        </p:nvSpPr>
        <p:spPr>
          <a:xfrm>
            <a:off x="1701800" y="5902325"/>
            <a:ext cx="10490200" cy="955675"/>
          </a:xfrm>
        </p:spPr>
        <p:txBody>
          <a:bodyPr/>
          <a:lstStyle/>
          <a:p>
            <a:endParaRPr lang="en-US" dirty="0" smtClean="0">
              <a:hlinkClick r:id="rId2"/>
            </a:endParaRPr>
          </a:p>
          <a:p>
            <a:r>
              <a:rPr lang="en-US" dirty="0" smtClean="0">
                <a:hlinkClick r:id="rId2"/>
              </a:rPr>
              <a:t>Every child deserves a champion.</a:t>
            </a:r>
            <a:endParaRPr lang="en-US" dirty="0"/>
          </a:p>
        </p:txBody>
      </p:sp>
    </p:spTree>
    <p:extLst>
      <p:ext uri="{BB962C8B-B14F-4D97-AF65-F5344CB8AC3E}">
        <p14:creationId xmlns:p14="http://schemas.microsoft.com/office/powerpoint/2010/main" val="89087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Jason Foundation</a:t>
            </a:r>
          </a:p>
          <a:p>
            <a:pPr marL="0" indent="0">
              <a:buNone/>
            </a:pPr>
            <a:r>
              <a:rPr lang="en-US" dirty="0" smtClean="0"/>
              <a:t>American Association of Suicidology</a:t>
            </a:r>
          </a:p>
          <a:p>
            <a:pPr marL="0" indent="0">
              <a:buNone/>
            </a:pPr>
            <a:r>
              <a:rPr lang="en-US" dirty="0" smtClean="0"/>
              <a:t>Centers for Disease Control and Prevention</a:t>
            </a:r>
          </a:p>
          <a:p>
            <a:pPr marL="0" indent="0">
              <a:buNone/>
            </a:pPr>
            <a:r>
              <a:rPr lang="en-US" dirty="0" smtClean="0"/>
              <a:t>American Foundation for Suicide Prevention</a:t>
            </a:r>
          </a:p>
          <a:p>
            <a:pPr marL="0" indent="0">
              <a:buNone/>
            </a:pPr>
            <a:r>
              <a:rPr lang="en-US" dirty="0" smtClean="0"/>
              <a:t>The NASW Shift Project: Suicide Prevention for Adolescent Girls:</a:t>
            </a:r>
          </a:p>
          <a:p>
            <a:pPr marL="0" indent="0">
              <a:buNone/>
            </a:pPr>
            <a:r>
              <a:rPr lang="en-US" dirty="0" smtClean="0">
                <a:hlinkClick r:id="rId2"/>
              </a:rPr>
              <a:t>http</a:t>
            </a:r>
            <a:r>
              <a:rPr lang="en-US" dirty="0">
                <a:hlinkClick r:id="rId2"/>
              </a:rPr>
              <a:t>://</a:t>
            </a:r>
            <a:r>
              <a:rPr lang="en-US" dirty="0" smtClean="0">
                <a:hlinkClick r:id="rId2"/>
              </a:rPr>
              <a:t>www.naswdc.org/practice/adolescent_health/shift/documents/information/SHIFT-Protective.pdf</a:t>
            </a:r>
            <a:endParaRPr lang="en-US" dirty="0" smtClean="0"/>
          </a:p>
          <a:p>
            <a:pPr marL="0" indent="0">
              <a:buNone/>
            </a:pPr>
            <a:r>
              <a:rPr lang="en-US" dirty="0"/>
              <a:t>Kansas Legislative Research Department - 2016 Summary of </a:t>
            </a:r>
            <a:r>
              <a:rPr lang="en-US" dirty="0" smtClean="0"/>
              <a:t>Legislation</a:t>
            </a:r>
          </a:p>
          <a:p>
            <a:pPr marL="0" indent="0">
              <a:buNone/>
            </a:pPr>
            <a:r>
              <a:rPr lang="en-US" dirty="0" smtClean="0"/>
              <a:t>American School Counselor Association</a:t>
            </a:r>
          </a:p>
          <a:p>
            <a:pPr marL="0" indent="0">
              <a:buNone/>
            </a:pPr>
            <a:r>
              <a:rPr lang="en-US" dirty="0" smtClean="0"/>
              <a:t>CDC</a:t>
            </a:r>
            <a:r>
              <a:rPr lang="en-US" dirty="0"/>
              <a:t>. (2011). Youth Risk Behavior Surveillance – United States, 2011. Atlanta, GA: U.S. Department of Health and Human Services.</a:t>
            </a:r>
            <a:endParaRPr lang="en-US" dirty="0" smtClean="0"/>
          </a:p>
          <a:p>
            <a:pPr marL="0" indent="0">
              <a:buNone/>
            </a:pPr>
            <a:endParaRPr lang="en-US" dirty="0"/>
          </a:p>
        </p:txBody>
      </p:sp>
    </p:spTree>
    <p:extLst>
      <p:ext uri="{BB962C8B-B14F-4D97-AF65-F5344CB8AC3E}">
        <p14:creationId xmlns:p14="http://schemas.microsoft.com/office/powerpoint/2010/main" val="1745430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The end</a:t>
            </a:r>
            <a:endParaRPr lang="en-US" sz="4800" dirty="0"/>
          </a:p>
        </p:txBody>
      </p:sp>
      <p:sp>
        <p:nvSpPr>
          <p:cNvPr id="3" name="Content Placeholder 2"/>
          <p:cNvSpPr>
            <a:spLocks noGrp="1"/>
          </p:cNvSpPr>
          <p:nvPr>
            <p:ph idx="1"/>
          </p:nvPr>
        </p:nvSpPr>
        <p:spPr/>
        <p:txBody>
          <a:bodyPr>
            <a:normAutofit/>
          </a:bodyPr>
          <a:lstStyle/>
          <a:p>
            <a:pPr marL="0" indent="0">
              <a:buNone/>
            </a:pPr>
            <a:r>
              <a:rPr lang="en-US" sz="4400" dirty="0" smtClean="0"/>
              <a:t>Thoughts, Comments, Questions?</a:t>
            </a:r>
            <a:endParaRPr lang="en-US" sz="4400" dirty="0"/>
          </a:p>
        </p:txBody>
      </p:sp>
    </p:spTree>
    <p:extLst>
      <p:ext uri="{BB962C8B-B14F-4D97-AF65-F5344CB8AC3E}">
        <p14:creationId xmlns:p14="http://schemas.microsoft.com/office/powerpoint/2010/main" val="4096282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a:t>
            </a:r>
            <a:r>
              <a:rPr lang="en-US" dirty="0"/>
              <a:t>Jason Flatt Act SB323 Effective May 13, 2016</a:t>
            </a:r>
            <a:br>
              <a:rPr lang="en-US" dirty="0"/>
            </a:br>
            <a:endParaRPr lang="en-US" dirty="0"/>
          </a:p>
        </p:txBody>
      </p:sp>
      <p:sp>
        <p:nvSpPr>
          <p:cNvPr id="3" name="Content Placeholder 2"/>
          <p:cNvSpPr>
            <a:spLocks noGrp="1"/>
          </p:cNvSpPr>
          <p:nvPr>
            <p:ph idx="1"/>
          </p:nvPr>
        </p:nvSpPr>
        <p:spPr>
          <a:xfrm>
            <a:off x="685800" y="2194560"/>
            <a:ext cx="10820400" cy="4372495"/>
          </a:xfrm>
        </p:spPr>
        <p:txBody>
          <a:bodyPr>
            <a:normAutofit fontScale="92500" lnSpcReduction="10000"/>
          </a:bodyPr>
          <a:lstStyle/>
          <a:p>
            <a:pPr marL="0" indent="0">
              <a:buNone/>
            </a:pPr>
            <a:r>
              <a:rPr lang="en-US" dirty="0" smtClean="0"/>
              <a:t>On </a:t>
            </a:r>
            <a:r>
              <a:rPr lang="en-US" dirty="0"/>
              <a:t>May 13, 2016 Governor Sam Brownback signed The Jason Flatt Act – Kansas in memory of Cady </a:t>
            </a:r>
            <a:r>
              <a:rPr lang="en-US" dirty="0" err="1"/>
              <a:t>Housh</a:t>
            </a:r>
            <a:r>
              <a:rPr lang="en-US" dirty="0"/>
              <a:t> (SB323) into law, making Kansas the 19th state to pass The Jason Flatt Act since 2007. </a:t>
            </a:r>
            <a:endParaRPr lang="en-US" dirty="0" smtClean="0"/>
          </a:p>
          <a:p>
            <a:pPr marL="0" indent="0">
              <a:buNone/>
            </a:pPr>
            <a:r>
              <a:rPr lang="en-US" dirty="0"/>
              <a:t>The Jason Flatt Act requires the board of education of each school district to provide suicide awareness and prevention programming to all school staff. The bill requires such programming to include at least one hour of training each calendar year based on programs approved by the Kansas State Board of Education (Board), which could be satisfied through independent self-review of suicide prevention training materials and a building crisis plan developed for each school building, including steps for recognizing suicide ideation, appropriate methods of interventions, and a crisis recovery plan. The bill also requires each school district to notify parents or legal guardians of students enrolled in such district that the training materials provided under such programming are </a:t>
            </a:r>
            <a:r>
              <a:rPr lang="en-US" dirty="0" smtClean="0"/>
              <a:t>available.</a:t>
            </a:r>
          </a:p>
          <a:p>
            <a:pPr marL="0" indent="0">
              <a:buNone/>
            </a:pPr>
            <a:endParaRPr lang="en-US" dirty="0" smtClean="0"/>
          </a:p>
          <a:p>
            <a:pPr marL="0" indent="0">
              <a:buNone/>
            </a:pPr>
            <a:r>
              <a:rPr lang="en-US" i="1" dirty="0"/>
              <a:t>Kansas Legislative Research Department </a:t>
            </a:r>
            <a:r>
              <a:rPr lang="en-US" i="1" dirty="0" smtClean="0"/>
              <a:t>- 2016 </a:t>
            </a:r>
            <a:r>
              <a:rPr lang="en-US" i="1" dirty="0"/>
              <a:t>Summary of Legislation</a:t>
            </a:r>
          </a:p>
        </p:txBody>
      </p:sp>
    </p:spTree>
    <p:extLst>
      <p:ext uri="{BB962C8B-B14F-4D97-AF65-F5344CB8AC3E}">
        <p14:creationId xmlns:p14="http://schemas.microsoft.com/office/powerpoint/2010/main" val="332863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the Facts and The Stats</a:t>
            </a:r>
            <a:endParaRPr lang="en-US" dirty="0"/>
          </a:p>
        </p:txBody>
      </p:sp>
      <p:sp>
        <p:nvSpPr>
          <p:cNvPr id="3" name="Content Placeholder 2"/>
          <p:cNvSpPr>
            <a:spLocks noGrp="1"/>
          </p:cNvSpPr>
          <p:nvPr>
            <p:ph idx="1"/>
          </p:nvPr>
        </p:nvSpPr>
        <p:spPr/>
        <p:txBody>
          <a:bodyPr>
            <a:normAutofit fontScale="92500"/>
          </a:bodyPr>
          <a:lstStyle/>
          <a:p>
            <a:r>
              <a:rPr lang="en-US" dirty="0" smtClean="0"/>
              <a:t>According to the CDC’s </a:t>
            </a:r>
            <a:r>
              <a:rPr lang="en-US" dirty="0"/>
              <a:t>2013 Youth Risk Behavioral </a:t>
            </a:r>
            <a:r>
              <a:rPr lang="en-US" dirty="0" smtClean="0"/>
              <a:t>Survey</a:t>
            </a:r>
            <a:r>
              <a:rPr lang="en-US" dirty="0"/>
              <a:t>,</a:t>
            </a:r>
            <a:r>
              <a:rPr lang="en-US" dirty="0" smtClean="0"/>
              <a:t> </a:t>
            </a:r>
            <a:r>
              <a:rPr lang="en-US" b="1" dirty="0" smtClean="0"/>
              <a:t>ONE</a:t>
            </a:r>
            <a:r>
              <a:rPr lang="en-US" dirty="0" smtClean="0"/>
              <a:t> out of every </a:t>
            </a:r>
            <a:r>
              <a:rPr lang="en-US" b="1" dirty="0" smtClean="0"/>
              <a:t>THIRTEEN</a:t>
            </a:r>
            <a:r>
              <a:rPr lang="en-US" dirty="0" smtClean="0"/>
              <a:t> young people had attempted suicide in the previous 12 months.</a:t>
            </a:r>
          </a:p>
          <a:p>
            <a:r>
              <a:rPr lang="en-US" b="1" dirty="0"/>
              <a:t>1</a:t>
            </a:r>
            <a:r>
              <a:rPr lang="en-US" dirty="0"/>
              <a:t> out of </a:t>
            </a:r>
            <a:r>
              <a:rPr lang="en-US" b="1" dirty="0"/>
              <a:t>6</a:t>
            </a:r>
            <a:r>
              <a:rPr lang="en-US" dirty="0"/>
              <a:t> students nationwide (grades 9-12) </a:t>
            </a:r>
            <a:r>
              <a:rPr lang="en-US" b="1" i="1" dirty="0"/>
              <a:t>seriously</a:t>
            </a:r>
            <a:r>
              <a:rPr lang="en-US" dirty="0"/>
              <a:t> </a:t>
            </a:r>
            <a:r>
              <a:rPr lang="en-US" b="1" i="1" dirty="0"/>
              <a:t>considered suicide</a:t>
            </a:r>
            <a:r>
              <a:rPr lang="en-US" dirty="0"/>
              <a:t> in the past year.  (CDC’s 2013 Youth Risk Behavioral </a:t>
            </a:r>
            <a:r>
              <a:rPr lang="en-US" dirty="0" smtClean="0"/>
              <a:t>Survey)</a:t>
            </a:r>
          </a:p>
          <a:p>
            <a:r>
              <a:rPr lang="en-US" dirty="0" smtClean="0"/>
              <a:t>For middle school and high school youth (ages 12-18) </a:t>
            </a:r>
            <a:r>
              <a:rPr lang="en-US" b="1" i="1" dirty="0" smtClean="0"/>
              <a:t>suicide</a:t>
            </a:r>
            <a:r>
              <a:rPr lang="en-US" dirty="0" smtClean="0"/>
              <a:t> is the </a:t>
            </a:r>
            <a:r>
              <a:rPr lang="en-US" b="1" i="1" dirty="0" smtClean="0"/>
              <a:t>second leading cause of death</a:t>
            </a:r>
            <a:r>
              <a:rPr lang="en-US" dirty="0" smtClean="0"/>
              <a:t>.</a:t>
            </a:r>
          </a:p>
          <a:p>
            <a:r>
              <a:rPr lang="en-US" dirty="0"/>
              <a:t>T</a:t>
            </a:r>
            <a:r>
              <a:rPr lang="en-US" dirty="0" smtClean="0"/>
              <a:t>here has been a </a:t>
            </a:r>
            <a:r>
              <a:rPr lang="en-US" b="1" i="1" dirty="0" smtClean="0"/>
              <a:t>128% increase </a:t>
            </a:r>
            <a:r>
              <a:rPr lang="en-US" dirty="0" smtClean="0"/>
              <a:t>in suicides among youth ages </a:t>
            </a:r>
            <a:r>
              <a:rPr lang="en-US" b="1" i="1" dirty="0" smtClean="0"/>
              <a:t>10-14</a:t>
            </a:r>
            <a:r>
              <a:rPr lang="en-US" dirty="0" smtClean="0"/>
              <a:t> since 1980.</a:t>
            </a:r>
          </a:p>
          <a:p>
            <a:r>
              <a:rPr lang="en-US" dirty="0" smtClean="0"/>
              <a:t>More teenagers and young adults die from suicide than from cancer, heart disease, AIDS, birth defects, stroke, pneumonia, influenza, and chronic lung disease </a:t>
            </a:r>
            <a:r>
              <a:rPr lang="en-US" b="1" u="sng" dirty="0" smtClean="0"/>
              <a:t>COMBINED</a:t>
            </a:r>
            <a:r>
              <a:rPr lang="en-US" dirty="0" smtClean="0"/>
              <a:t>.</a:t>
            </a:r>
          </a:p>
          <a:p>
            <a:r>
              <a:rPr lang="en-US" b="1" i="1" dirty="0" smtClean="0"/>
              <a:t>Each day </a:t>
            </a:r>
            <a:r>
              <a:rPr lang="en-US" dirty="0" smtClean="0"/>
              <a:t>on average there are </a:t>
            </a:r>
            <a:r>
              <a:rPr lang="en-US" b="1" i="1" dirty="0" smtClean="0"/>
              <a:t>5,400 attempted suicides </a:t>
            </a:r>
            <a:r>
              <a:rPr lang="en-US" dirty="0" smtClean="0"/>
              <a:t>by </a:t>
            </a:r>
            <a:r>
              <a:rPr lang="en-US" b="1" i="1" dirty="0" smtClean="0"/>
              <a:t>7th-12</a:t>
            </a:r>
            <a:r>
              <a:rPr lang="en-US" b="1" i="1" baseline="30000" dirty="0" smtClean="0"/>
              <a:t>th</a:t>
            </a:r>
            <a:r>
              <a:rPr lang="en-US" b="1" i="1" dirty="0" smtClean="0"/>
              <a:t> graders </a:t>
            </a:r>
            <a:r>
              <a:rPr lang="en-US" dirty="0" smtClean="0"/>
              <a:t>in our nation.</a:t>
            </a:r>
          </a:p>
        </p:txBody>
      </p:sp>
    </p:spTree>
    <p:extLst>
      <p:ext uri="{BB962C8B-B14F-4D97-AF65-F5344CB8AC3E}">
        <p14:creationId xmlns:p14="http://schemas.microsoft.com/office/powerpoint/2010/main" val="247330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the Facts and The Stats</a:t>
            </a:r>
            <a:endParaRPr lang="en-US" dirty="0"/>
          </a:p>
        </p:txBody>
      </p:sp>
      <p:sp>
        <p:nvSpPr>
          <p:cNvPr id="3" name="Content Placeholder 2"/>
          <p:cNvSpPr>
            <a:spLocks noGrp="1"/>
          </p:cNvSpPr>
          <p:nvPr>
            <p:ph idx="1"/>
          </p:nvPr>
        </p:nvSpPr>
        <p:spPr/>
        <p:txBody>
          <a:bodyPr/>
          <a:lstStyle/>
          <a:p>
            <a:r>
              <a:rPr lang="en-US" dirty="0" smtClean="0"/>
              <a:t>Suicide affects all ages, economic, ethnic, and social groups.</a:t>
            </a:r>
          </a:p>
          <a:p>
            <a:r>
              <a:rPr lang="en-US" dirty="0" smtClean="0"/>
              <a:t>Females attempt suicide more frequently than males.  Males complete suicide more frequently than females.</a:t>
            </a:r>
          </a:p>
          <a:p>
            <a:r>
              <a:rPr lang="en-US" dirty="0" smtClean="0"/>
              <a:t> Cultural variations exist in suicide rates:</a:t>
            </a:r>
          </a:p>
          <a:p>
            <a:pPr lvl="1"/>
            <a:r>
              <a:rPr lang="en-US" dirty="0" smtClean="0"/>
              <a:t>Native American/Alaskan Native youth have highest rates of suicide related fatalities.</a:t>
            </a:r>
          </a:p>
          <a:p>
            <a:pPr lvl="1"/>
            <a:r>
              <a:rPr lang="en-US" dirty="0" smtClean="0"/>
              <a:t>Caucasian youth have the second highest rates of suicides.</a:t>
            </a:r>
          </a:p>
          <a:p>
            <a:pPr lvl="1"/>
            <a:r>
              <a:rPr lang="en-US" dirty="0" smtClean="0"/>
              <a:t>African American youth have the third highest rates of suicides.</a:t>
            </a:r>
          </a:p>
          <a:p>
            <a:pPr lvl="1"/>
            <a:r>
              <a:rPr lang="en-US" dirty="0" smtClean="0"/>
              <a:t>Hispanic youth are more likely to report attempts than their peers.</a:t>
            </a:r>
          </a:p>
        </p:txBody>
      </p:sp>
    </p:spTree>
    <p:extLst>
      <p:ext uri="{BB962C8B-B14F-4D97-AF65-F5344CB8AC3E}">
        <p14:creationId xmlns:p14="http://schemas.microsoft.com/office/powerpoint/2010/main" val="376108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790799" y="1127230"/>
            <a:ext cx="9077497" cy="5453865"/>
          </a:xfrm>
          <a:prstGeom prst="rect">
            <a:avLst/>
          </a:prstGeom>
        </p:spPr>
      </p:pic>
    </p:spTree>
    <p:extLst>
      <p:ext uri="{BB962C8B-B14F-4D97-AF65-F5344CB8AC3E}">
        <p14:creationId xmlns:p14="http://schemas.microsoft.com/office/powerpoint/2010/main" val="3899999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Elevated risk factors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LGBTQ</a:t>
            </a:r>
          </a:p>
          <a:p>
            <a:r>
              <a:rPr lang="en-US" dirty="0" smtClean="0"/>
              <a:t>Learning Disabled</a:t>
            </a:r>
          </a:p>
          <a:p>
            <a:r>
              <a:rPr lang="en-US" dirty="0" smtClean="0"/>
              <a:t>Loners</a:t>
            </a:r>
          </a:p>
          <a:p>
            <a:r>
              <a:rPr lang="en-US" dirty="0" smtClean="0"/>
              <a:t>Low Self-Esteem</a:t>
            </a:r>
          </a:p>
          <a:p>
            <a:r>
              <a:rPr lang="en-US" dirty="0" smtClean="0"/>
              <a:t>Mental Disorders </a:t>
            </a:r>
          </a:p>
          <a:p>
            <a:r>
              <a:rPr lang="en-US" dirty="0" smtClean="0"/>
              <a:t>Stressful life event or loss</a:t>
            </a:r>
          </a:p>
          <a:p>
            <a:r>
              <a:rPr lang="en-US" dirty="0" smtClean="0"/>
              <a:t>Easy access to lethal methods</a:t>
            </a:r>
          </a:p>
          <a:p>
            <a:r>
              <a:rPr lang="en-US" dirty="0" smtClean="0"/>
              <a:t>Exposure to others’ suicidal behavior (family members, peers, suicide clusters, media, internet)</a:t>
            </a:r>
          </a:p>
          <a:p>
            <a:r>
              <a:rPr lang="en-US" dirty="0" smtClean="0"/>
              <a:t>Youth in out of home placements </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Trouble with the law</a:t>
            </a:r>
          </a:p>
          <a:p>
            <a:r>
              <a:rPr lang="en-US" dirty="0" smtClean="0"/>
              <a:t>Abused, molested, neglected</a:t>
            </a:r>
          </a:p>
          <a:p>
            <a:r>
              <a:rPr lang="en-US" dirty="0" smtClean="0"/>
              <a:t>Drugs and alcohol  </a:t>
            </a:r>
          </a:p>
          <a:p>
            <a:r>
              <a:rPr lang="en-US" dirty="0" smtClean="0"/>
              <a:t>Severe conflict with parents</a:t>
            </a:r>
          </a:p>
          <a:p>
            <a:r>
              <a:rPr lang="en-US" dirty="0" smtClean="0"/>
              <a:t>Unplanned pregnancy</a:t>
            </a:r>
          </a:p>
          <a:p>
            <a:r>
              <a:rPr lang="en-US" dirty="0" smtClean="0"/>
              <a:t>A pattern of intense, unstable relationships</a:t>
            </a:r>
          </a:p>
          <a:p>
            <a:r>
              <a:rPr lang="en-US" dirty="0" smtClean="0"/>
              <a:t>Impulsivity and aggression</a:t>
            </a:r>
          </a:p>
          <a:p>
            <a:r>
              <a:rPr lang="en-US" dirty="0" smtClean="0"/>
              <a:t>Previous suicide attempts</a:t>
            </a:r>
          </a:p>
          <a:p>
            <a:r>
              <a:rPr lang="en-US" dirty="0" smtClean="0"/>
              <a:t>Engage in self-harming behavior</a:t>
            </a:r>
          </a:p>
          <a:p>
            <a:r>
              <a:rPr lang="en-US" dirty="0" smtClean="0"/>
              <a:t>Serious medical condition </a:t>
            </a:r>
          </a:p>
          <a:p>
            <a:pPr marL="0" indent="0">
              <a:buNone/>
            </a:pPr>
            <a:endParaRPr lang="en-US" dirty="0"/>
          </a:p>
        </p:txBody>
      </p:sp>
    </p:spTree>
    <p:extLst>
      <p:ext uri="{BB962C8B-B14F-4D97-AF65-F5344CB8AC3E}">
        <p14:creationId xmlns:p14="http://schemas.microsoft.com/office/powerpoint/2010/main" val="274741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Warning signs</a:t>
            </a:r>
            <a:br>
              <a:rPr lang="en-US" dirty="0" smtClean="0"/>
            </a:br>
            <a:r>
              <a:rPr lang="en-US" sz="2700" dirty="0"/>
              <a:t>The majority of teens who attempt suicide present with clear warning </a:t>
            </a:r>
            <a:r>
              <a:rPr lang="en-US" sz="2700" dirty="0" smtClean="0"/>
              <a:t>signs</a:t>
            </a:r>
            <a:r>
              <a:rPr lang="en-US" dirty="0" smtClean="0"/>
              <a:t> </a:t>
            </a:r>
            <a:r>
              <a:rPr lang="en-US" dirty="0"/>
              <a:t/>
            </a:r>
            <a:br>
              <a:rPr lang="en-US" dirty="0"/>
            </a:br>
            <a:endParaRPr lang="en-US" b="1" dirty="0"/>
          </a:p>
        </p:txBody>
      </p:sp>
      <p:sp>
        <p:nvSpPr>
          <p:cNvPr id="3" name="Content Placeholder 2"/>
          <p:cNvSpPr>
            <a:spLocks noGrp="1"/>
          </p:cNvSpPr>
          <p:nvPr>
            <p:ph sz="half" idx="1"/>
          </p:nvPr>
        </p:nvSpPr>
        <p:spPr>
          <a:xfrm>
            <a:off x="685800" y="2057401"/>
            <a:ext cx="5334000" cy="4161284"/>
          </a:xfrm>
        </p:spPr>
        <p:txBody>
          <a:bodyPr>
            <a:normAutofit fontScale="92500" lnSpcReduction="20000"/>
          </a:bodyPr>
          <a:lstStyle/>
          <a:p>
            <a:r>
              <a:rPr lang="en-US" dirty="0" smtClean="0"/>
              <a:t>Suicide Threats: Direct or Indirect Statements</a:t>
            </a:r>
          </a:p>
          <a:p>
            <a:pPr marL="228600" lvl="1">
              <a:spcBef>
                <a:spcPts val="1000"/>
              </a:spcBef>
            </a:pPr>
            <a:r>
              <a:rPr lang="en-US" dirty="0" smtClean="0"/>
              <a:t>Plan: </a:t>
            </a:r>
            <a:r>
              <a:rPr lang="en-US" b="1" dirty="0" smtClean="0"/>
              <a:t>Having </a:t>
            </a:r>
            <a:r>
              <a:rPr lang="en-US" b="1" dirty="0"/>
              <a:t>an organized plan of </a:t>
            </a:r>
            <a:r>
              <a:rPr lang="en-US" b="1" dirty="0" smtClean="0"/>
              <a:t>how/when = </a:t>
            </a:r>
            <a:r>
              <a:rPr lang="en-US" b="1" dirty="0"/>
              <a:t>big red flag</a:t>
            </a:r>
            <a:r>
              <a:rPr lang="en-US" b="1" dirty="0" smtClean="0"/>
              <a:t>!!!</a:t>
            </a:r>
            <a:endParaRPr lang="en-US" dirty="0" smtClean="0"/>
          </a:p>
          <a:p>
            <a:r>
              <a:rPr lang="en-US" dirty="0" smtClean="0"/>
              <a:t>Themes of death or suicide (essays, poems, artwork)</a:t>
            </a:r>
          </a:p>
          <a:p>
            <a:r>
              <a:rPr lang="en-US" dirty="0" smtClean="0"/>
              <a:t>Depression and Anxiety</a:t>
            </a:r>
          </a:p>
          <a:p>
            <a:r>
              <a:rPr lang="en-US" dirty="0" smtClean="0"/>
              <a:t>Feeling rejected, humiliated</a:t>
            </a:r>
          </a:p>
          <a:p>
            <a:r>
              <a:rPr lang="en-US" dirty="0" smtClean="0"/>
              <a:t>Changes in behavior </a:t>
            </a:r>
          </a:p>
          <a:p>
            <a:r>
              <a:rPr lang="en-US" dirty="0" smtClean="0"/>
              <a:t>Hopelessness </a:t>
            </a:r>
            <a:endParaRPr lang="en-US" dirty="0"/>
          </a:p>
          <a:p>
            <a:r>
              <a:rPr lang="en-US" dirty="0" smtClean="0"/>
              <a:t>Withdrawing and isolating self from others</a:t>
            </a:r>
          </a:p>
          <a:p>
            <a:r>
              <a:rPr lang="en-US" dirty="0" smtClean="0"/>
              <a:t>Difficulty with concentration</a:t>
            </a:r>
            <a:endParaRPr lang="en-US" dirty="0"/>
          </a:p>
          <a:p>
            <a:pPr lvl="1"/>
            <a:endParaRPr lang="en-US" dirty="0" smtClean="0"/>
          </a:p>
          <a:p>
            <a:pPr lvl="1"/>
            <a:endParaRPr lang="en-US" dirty="0"/>
          </a:p>
        </p:txBody>
      </p:sp>
      <p:sp>
        <p:nvSpPr>
          <p:cNvPr id="4" name="Content Placeholder 3"/>
          <p:cNvSpPr>
            <a:spLocks noGrp="1"/>
          </p:cNvSpPr>
          <p:nvPr>
            <p:ph sz="half" idx="2"/>
          </p:nvPr>
        </p:nvSpPr>
        <p:spPr>
          <a:xfrm>
            <a:off x="6172200" y="2057401"/>
            <a:ext cx="5334000" cy="4476403"/>
          </a:xfrm>
        </p:spPr>
        <p:txBody>
          <a:bodyPr>
            <a:normAutofit fontScale="92500" lnSpcReduction="20000"/>
          </a:bodyPr>
          <a:lstStyle/>
          <a:p>
            <a:r>
              <a:rPr lang="en-US" dirty="0" smtClean="0"/>
              <a:t>Decline in </a:t>
            </a:r>
            <a:r>
              <a:rPr lang="en-US" dirty="0"/>
              <a:t>hygiene</a:t>
            </a:r>
          </a:p>
          <a:p>
            <a:r>
              <a:rPr lang="en-US" dirty="0" smtClean="0"/>
              <a:t>Decline in </a:t>
            </a:r>
            <a:r>
              <a:rPr lang="en-US" dirty="0"/>
              <a:t>academic performance</a:t>
            </a:r>
          </a:p>
          <a:p>
            <a:r>
              <a:rPr lang="en-US" dirty="0"/>
              <a:t>Increased irritability and </a:t>
            </a:r>
            <a:r>
              <a:rPr lang="en-US" dirty="0" smtClean="0"/>
              <a:t>aggressiveness</a:t>
            </a:r>
            <a:endParaRPr lang="en-US" dirty="0"/>
          </a:p>
          <a:p>
            <a:r>
              <a:rPr lang="en-US" dirty="0"/>
              <a:t>Changes in eating and sleeping</a:t>
            </a:r>
          </a:p>
          <a:p>
            <a:r>
              <a:rPr lang="en-US" dirty="0"/>
              <a:t>Substance use </a:t>
            </a:r>
            <a:endParaRPr lang="en-US" dirty="0" smtClean="0"/>
          </a:p>
          <a:p>
            <a:r>
              <a:rPr lang="en-US" dirty="0" smtClean="0"/>
              <a:t>Saying goodbyes/Giving away prized possessions </a:t>
            </a:r>
          </a:p>
          <a:p>
            <a:r>
              <a:rPr lang="en-US" dirty="0" smtClean="0"/>
              <a:t>Unusually rebellious, disruptive behavior</a:t>
            </a:r>
          </a:p>
          <a:p>
            <a:r>
              <a:rPr lang="en-US" dirty="0" smtClean="0"/>
              <a:t>Self mutilating behavior</a:t>
            </a:r>
          </a:p>
          <a:p>
            <a:pPr marL="0" indent="0">
              <a:buNone/>
            </a:pPr>
            <a:endParaRPr lang="en-US" dirty="0" smtClean="0"/>
          </a:p>
          <a:p>
            <a:pPr marL="0" indent="0">
              <a:buNone/>
            </a:pPr>
            <a:r>
              <a:rPr lang="en-US" b="1" dirty="0" smtClean="0"/>
              <a:t>This is not an all-inclusive list. Anytime you notice concerning behaviors, start asking questions!</a:t>
            </a:r>
            <a:endParaRPr lang="en-US" b="1" dirty="0"/>
          </a:p>
        </p:txBody>
      </p:sp>
    </p:spTree>
    <p:extLst>
      <p:ext uri="{BB962C8B-B14F-4D97-AF65-F5344CB8AC3E}">
        <p14:creationId xmlns:p14="http://schemas.microsoft.com/office/powerpoint/2010/main" val="3712546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Do’s and Don’ts from the American Association of Suicidology</a:t>
            </a:r>
            <a:r>
              <a:rPr lang="en-US" b="1" dirty="0" smtClean="0"/>
              <a:t> </a:t>
            </a:r>
            <a:endParaRPr lang="en-US" b="1" dirty="0"/>
          </a:p>
        </p:txBody>
      </p:sp>
      <p:sp>
        <p:nvSpPr>
          <p:cNvPr id="3" name="Content Placeholder 2"/>
          <p:cNvSpPr>
            <a:spLocks noGrp="1"/>
          </p:cNvSpPr>
          <p:nvPr>
            <p:ph sz="half" idx="1"/>
          </p:nvPr>
        </p:nvSpPr>
        <p:spPr>
          <a:xfrm>
            <a:off x="685800" y="2211184"/>
            <a:ext cx="5334000" cy="4024125"/>
          </a:xfrm>
        </p:spPr>
        <p:txBody>
          <a:bodyPr>
            <a:normAutofit fontScale="92500" lnSpcReduction="10000"/>
          </a:bodyPr>
          <a:lstStyle/>
          <a:p>
            <a:pPr marL="0" indent="0">
              <a:buNone/>
            </a:pPr>
            <a:r>
              <a:rPr lang="en-US" sz="2600" b="1" u="sng" dirty="0" smtClean="0"/>
              <a:t>DO:</a:t>
            </a:r>
          </a:p>
          <a:p>
            <a:r>
              <a:rPr lang="en-US" dirty="0" smtClean="0"/>
              <a:t>Remain calm.</a:t>
            </a:r>
          </a:p>
          <a:p>
            <a:r>
              <a:rPr lang="en-US" dirty="0" smtClean="0"/>
              <a:t>Be direct.  Talk openly about suicide.  Be willing to listen.  Allow expression of feelings.</a:t>
            </a:r>
          </a:p>
          <a:p>
            <a:r>
              <a:rPr lang="en-US" dirty="0" smtClean="0"/>
              <a:t>Be non-judgmental.</a:t>
            </a:r>
          </a:p>
          <a:p>
            <a:r>
              <a:rPr lang="en-US" dirty="0" smtClean="0"/>
              <a:t>Offer hope of possible alternatives.</a:t>
            </a:r>
          </a:p>
          <a:p>
            <a:r>
              <a:rPr lang="en-US" dirty="0" smtClean="0"/>
              <a:t>Take action! Do not leave the individual alone.</a:t>
            </a:r>
          </a:p>
          <a:p>
            <a:r>
              <a:rPr lang="en-US" dirty="0" smtClean="0"/>
              <a:t>Get help from people specializing in crisis intervention and suicide prevention. </a:t>
            </a:r>
          </a:p>
          <a:p>
            <a:pPr marL="0" indent="0">
              <a:buNone/>
            </a:pPr>
            <a:endParaRPr lang="en-US" dirty="0" smtClean="0"/>
          </a:p>
          <a:p>
            <a:pPr marL="0" indent="0">
              <a:buNone/>
            </a:pPr>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sz="2600" b="1" u="sng" dirty="0" smtClean="0"/>
              <a:t>DON’T:</a:t>
            </a:r>
          </a:p>
          <a:p>
            <a:r>
              <a:rPr lang="en-US" dirty="0"/>
              <a:t>Do not act shocked; it will put distance between you.</a:t>
            </a:r>
          </a:p>
          <a:p>
            <a:r>
              <a:rPr lang="en-US" dirty="0" smtClean="0"/>
              <a:t>Do not be sworn to secrecy. Seek help and support.</a:t>
            </a:r>
          </a:p>
          <a:p>
            <a:r>
              <a:rPr lang="en-US" dirty="0" smtClean="0"/>
              <a:t>Do not dare him or her to do it.</a:t>
            </a:r>
            <a:endParaRPr lang="en-US" dirty="0"/>
          </a:p>
        </p:txBody>
      </p:sp>
    </p:spTree>
    <p:extLst>
      <p:ext uri="{BB962C8B-B14F-4D97-AF65-F5344CB8AC3E}">
        <p14:creationId xmlns:p14="http://schemas.microsoft.com/office/powerpoint/2010/main" val="1030822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Suicide prevention and Action plan</a:t>
            </a:r>
            <a:endParaRPr lang="en-US" dirty="0"/>
          </a:p>
        </p:txBody>
      </p:sp>
      <p:sp>
        <p:nvSpPr>
          <p:cNvPr id="3" name="Content Placeholder 2"/>
          <p:cNvSpPr>
            <a:spLocks noGrp="1"/>
          </p:cNvSpPr>
          <p:nvPr>
            <p:ph idx="1"/>
          </p:nvPr>
        </p:nvSpPr>
        <p:spPr/>
        <p:txBody>
          <a:bodyPr/>
          <a:lstStyle/>
          <a:p>
            <a:pPr marL="0" indent="0">
              <a:buNone/>
            </a:pPr>
            <a:r>
              <a:rPr lang="en-US" b="1" dirty="0" smtClean="0"/>
              <a:t>Suicide Prevention:</a:t>
            </a:r>
          </a:p>
          <a:p>
            <a:pPr marL="0" indent="0">
              <a:buNone/>
            </a:pPr>
            <a:r>
              <a:rPr lang="en-US" dirty="0" smtClean="0"/>
              <a:t>If any employee has reason to believe, either through direct knowledge or through a report from someone, that a person is in any danger of harming himself/herself, that employee must report the situation immediately according to the following procedure.</a:t>
            </a:r>
          </a:p>
        </p:txBody>
      </p:sp>
    </p:spTree>
    <p:extLst>
      <p:ext uri="{BB962C8B-B14F-4D97-AF65-F5344CB8AC3E}">
        <p14:creationId xmlns:p14="http://schemas.microsoft.com/office/powerpoint/2010/main" val="30130588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4013</TotalTime>
  <Words>1806</Words>
  <Application>Microsoft Office PowerPoint</Application>
  <PresentationFormat>Widescreen</PresentationFormat>
  <Paragraphs>154</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vt:lpstr>
      <vt:lpstr>Vapor Trail</vt:lpstr>
      <vt:lpstr>Suicide Awareness and prevention</vt:lpstr>
      <vt:lpstr> The Jason Flatt Act SB323 Effective May 13, 2016 </vt:lpstr>
      <vt:lpstr>Know the Facts and The Stats</vt:lpstr>
      <vt:lpstr>Know the Facts and The Stats</vt:lpstr>
      <vt:lpstr>PowerPoint Presentation</vt:lpstr>
      <vt:lpstr>Elevated risk factors</vt:lpstr>
      <vt:lpstr>Warning signs The majority of teens who attempt suicide present with clear warning signs  </vt:lpstr>
      <vt:lpstr>Do’s and Don’ts from the American Association of Suicidology </vt:lpstr>
      <vt:lpstr>District Suicide prevention and Action plan</vt:lpstr>
      <vt:lpstr>PowerPoint Presentation</vt:lpstr>
      <vt:lpstr>Protective factors: “PROTECTIVE FACTORS Are the building blocks for resilience  Protect and nurture adolescents in high risk situations  Promote well-being  Reduce the likelihood of teenage suicide” - The Nasw shift project</vt:lpstr>
      <vt:lpstr>“every child deserves a champion: an adult who will never give up on them, who understands the power of connection and insists they become the best they can possibly be.” -Rita Pierson, educator </vt:lpstr>
      <vt:lpstr>Acknowledgements</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Awareness and prevention</dc:title>
  <dc:creator>Meagan Collins</dc:creator>
  <cp:lastModifiedBy>vwhipple@usd466.local</cp:lastModifiedBy>
  <cp:revision>85</cp:revision>
  <dcterms:created xsi:type="dcterms:W3CDTF">2016-08-18T15:56:23Z</dcterms:created>
  <dcterms:modified xsi:type="dcterms:W3CDTF">2017-01-27T15:47:56Z</dcterms:modified>
</cp:coreProperties>
</file>